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69" r:id="rId4"/>
    <p:sldMasterId id="214748367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d1c1ba9bd9_5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g2d1c1ba9bd9_5_4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d1eebe647a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2d1eebe647a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d1eebe647a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2d1eebe647a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d1e127eb8c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2d1e127eb8c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d1e127eb8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2d1e127eb8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d1e127eb8c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2d1e127eb8c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d1eebe647a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2d1eebe647a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2d1e127eb8c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2d1e127eb8c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d1e127eb8c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2d1e127eb8c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d1e127eb8c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2d1e127eb8c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d1e127eb8c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2d1e127eb8c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d1c1ba9bd9_5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g2d1c1ba9bd9_5_5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d227a2773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2d227a2773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2d1eebe647a_1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2d1eebe647a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2d1eebe647a_1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2d1eebe647a_1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2d1eebe647a_1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2d1eebe647a_1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2d1c1ba9bd9_3_4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2d1c1ba9bd9_3_4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d1c1ba9bd9_3_4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2d1c1ba9bd9_3_4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d1c1ba9bd9_3_4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2d1c1ba9bd9_3_4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d1c1ba9bd9_3_4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2d1c1ba9bd9_3_4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d1c1ba9bd9_3_4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g2d1c1ba9bd9_3_42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d1c1ba9bd9_3_4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g2d1c1ba9bd9_3_43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d1c1ba9bd9_3_4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g2d1c1ba9bd9_3_40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d1c1ba9bd9_3_4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g2d1c1ba9bd9_3_44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jpg"/><Relationship Id="rId3" Type="http://schemas.openxmlformats.org/officeDocument/2006/relationships/image" Target="../media/image20.jpg"/><Relationship Id="rId4" Type="http://schemas.openxmlformats.org/officeDocument/2006/relationships/image" Target="../media/image15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44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.jpg"/><Relationship Id="rId3" Type="http://schemas.openxmlformats.org/officeDocument/2006/relationships/image" Target="../media/image20.jpg"/><Relationship Id="rId4" Type="http://schemas.openxmlformats.org/officeDocument/2006/relationships/image" Target="../media/image15.jp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jpg"/><Relationship Id="rId3" Type="http://schemas.openxmlformats.org/officeDocument/2006/relationships/image" Target="../media/image5.jpg"/><Relationship Id="rId4" Type="http://schemas.openxmlformats.org/officeDocument/2006/relationships/image" Target="../media/image22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g"/><Relationship Id="rId3" Type="http://schemas.openxmlformats.org/officeDocument/2006/relationships/image" Target="../media/image21.jp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jpg"/><Relationship Id="rId3" Type="http://schemas.openxmlformats.org/officeDocument/2006/relationships/image" Target="../media/image4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Relationship Id="rId3" Type="http://schemas.openxmlformats.org/officeDocument/2006/relationships/image" Target="../media/image5.jpg"/><Relationship Id="rId4" Type="http://schemas.openxmlformats.org/officeDocument/2006/relationships/image" Target="../media/image22.jp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21.jp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- Option 1">
  <p:cSld name="Title Slide - Option 1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close up of a sign&#10;&#10;Description automatically generated" id="10" name="Google Shape;10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lose up of a logo&#10;&#10;Description automatically generated" id="11" name="Google Shape;11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lose up of a sign&#10;&#10;Description automatically generated" id="12" name="Google Shape;12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"/>
          <p:cNvSpPr txBox="1"/>
          <p:nvPr>
            <p:ph type="ctrTitle"/>
          </p:nvPr>
        </p:nvSpPr>
        <p:spPr>
          <a:xfrm>
            <a:off x="2363028" y="371316"/>
            <a:ext cx="6292200" cy="18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2363028" y="2375629"/>
            <a:ext cx="62922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D0CECE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D0CEC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osing Slide - Option 2">
  <p:cSld name="Closing Slide - Option 2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screenshot, bird&#10;&#10;Description automatically generated" id="47" name="Google Shape;47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3A5D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close up of a logo&#10;&#10;Description automatically generated" id="49" name="Google Shape;49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3000" y="0"/>
            <a:ext cx="685800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9pPr>
          </a:lstStyle>
          <a:p/>
        </p:txBody>
      </p:sp>
      <p:sp>
        <p:nvSpPr>
          <p:cNvPr id="52" name="Google Shape;52;p1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3" name="Google Shape;53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- Option 1">
  <p:cSld name="Title Slide - Option 1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close up of a sign&#10;&#10;Description automatically generated" id="59" name="Google Shape;59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lose up of a logo&#10;&#10;Description automatically generated" id="60" name="Google Shape;60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lose up of a sign&#10;&#10;Description automatically generated" id="61" name="Google Shape;61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4"/>
          <p:cNvSpPr txBox="1"/>
          <p:nvPr>
            <p:ph type="ctrTitle"/>
          </p:nvPr>
        </p:nvSpPr>
        <p:spPr>
          <a:xfrm>
            <a:off x="2363028" y="371316"/>
            <a:ext cx="6292181" cy="183087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63" name="Google Shape;63;p14"/>
          <p:cNvSpPr txBox="1"/>
          <p:nvPr>
            <p:ph idx="1" type="subTitle"/>
          </p:nvPr>
        </p:nvSpPr>
        <p:spPr>
          <a:xfrm>
            <a:off x="2363028" y="2375629"/>
            <a:ext cx="6292181" cy="131445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D0CECE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D0CEC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 txBox="1"/>
          <p:nvPr>
            <p:ph idx="1" type="body"/>
          </p:nvPr>
        </p:nvSpPr>
        <p:spPr>
          <a:xfrm>
            <a:off x="628650" y="1369219"/>
            <a:ext cx="7886700" cy="260588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95959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" name="Google Shape;66;p15"/>
          <p:cNvSpPr txBox="1"/>
          <p:nvPr>
            <p:ph type="title"/>
          </p:nvPr>
        </p:nvSpPr>
        <p:spPr>
          <a:xfrm>
            <a:off x="640753" y="536713"/>
            <a:ext cx="7862495" cy="731303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6"/>
          <p:cNvSpPr txBox="1"/>
          <p:nvPr>
            <p:ph idx="1" type="body"/>
          </p:nvPr>
        </p:nvSpPr>
        <p:spPr>
          <a:xfrm>
            <a:off x="1143000" y="2701528"/>
            <a:ext cx="6858000" cy="124182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95959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9" name="Google Shape;69;p16"/>
          <p:cNvSpPr txBox="1"/>
          <p:nvPr>
            <p:ph type="title"/>
          </p:nvPr>
        </p:nvSpPr>
        <p:spPr>
          <a:xfrm>
            <a:off x="1143000" y="1199435"/>
            <a:ext cx="6857999" cy="1433037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4100"/>
              <a:buFont typeface="Arial"/>
              <a:buNone/>
              <a:defRPr b="1" i="0" sz="41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 Areas">
  <p:cSld name="Two Content Areas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7"/>
          <p:cNvSpPr txBox="1"/>
          <p:nvPr>
            <p:ph idx="1" type="body"/>
          </p:nvPr>
        </p:nvSpPr>
        <p:spPr>
          <a:xfrm>
            <a:off x="628649" y="1369219"/>
            <a:ext cx="3886199" cy="257585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238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95959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" name="Google Shape;72;p17"/>
          <p:cNvSpPr txBox="1"/>
          <p:nvPr>
            <p:ph idx="2" type="body"/>
          </p:nvPr>
        </p:nvSpPr>
        <p:spPr>
          <a:xfrm>
            <a:off x="4629149" y="1369219"/>
            <a:ext cx="3886199" cy="257585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238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95959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" name="Google Shape;73;p17"/>
          <p:cNvSpPr txBox="1"/>
          <p:nvPr>
            <p:ph type="title"/>
          </p:nvPr>
        </p:nvSpPr>
        <p:spPr>
          <a:xfrm>
            <a:off x="640753" y="536713"/>
            <a:ext cx="7862495" cy="731303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s with Subtitles">
  <p:cSld name="Two Columns with Subtitles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8"/>
          <p:cNvSpPr txBox="1"/>
          <p:nvPr>
            <p:ph idx="1" type="body"/>
          </p:nvPr>
        </p:nvSpPr>
        <p:spPr>
          <a:xfrm>
            <a:off x="627459" y="1878806"/>
            <a:ext cx="3882663" cy="207418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95959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2385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238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238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048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048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048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6" name="Google Shape;76;p18"/>
          <p:cNvSpPr txBox="1"/>
          <p:nvPr>
            <p:ph idx="2" type="body"/>
          </p:nvPr>
        </p:nvSpPr>
        <p:spPr>
          <a:xfrm>
            <a:off x="4629150" y="1283622"/>
            <a:ext cx="3889772" cy="594327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95959"/>
              </a:buClr>
              <a:buSzPts val="1900"/>
              <a:buFont typeface="Arial"/>
              <a:buNone/>
              <a:defRPr b="1" i="0" sz="19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7" name="Google Shape;77;p18"/>
          <p:cNvSpPr txBox="1"/>
          <p:nvPr>
            <p:ph idx="3" type="body"/>
          </p:nvPr>
        </p:nvSpPr>
        <p:spPr>
          <a:xfrm>
            <a:off x="4633879" y="1878806"/>
            <a:ext cx="3885043" cy="207418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95959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2385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048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048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048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048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" name="Google Shape;78;p18"/>
          <p:cNvSpPr txBox="1"/>
          <p:nvPr>
            <p:ph idx="4" type="body"/>
          </p:nvPr>
        </p:nvSpPr>
        <p:spPr>
          <a:xfrm>
            <a:off x="627460" y="1284479"/>
            <a:ext cx="3887390" cy="594327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95959"/>
              </a:buClr>
              <a:buSzPts val="1900"/>
              <a:buFont typeface="Arial"/>
              <a:buNone/>
              <a:defRPr b="1" i="0" sz="19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" name="Google Shape;79;p18"/>
          <p:cNvSpPr txBox="1"/>
          <p:nvPr>
            <p:ph type="title"/>
          </p:nvPr>
        </p:nvSpPr>
        <p:spPr>
          <a:xfrm>
            <a:off x="640753" y="536713"/>
            <a:ext cx="7862495" cy="731303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9"/>
          <p:cNvSpPr txBox="1"/>
          <p:nvPr>
            <p:ph idx="1" type="body"/>
          </p:nvPr>
        </p:nvSpPr>
        <p:spPr>
          <a:xfrm>
            <a:off x="343288" y="408818"/>
            <a:ext cx="4044950" cy="331051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95959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2385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238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238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2385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" name="Google Shape;82;p19"/>
          <p:cNvSpPr txBox="1"/>
          <p:nvPr>
            <p:ph idx="2" type="body"/>
          </p:nvPr>
        </p:nvSpPr>
        <p:spPr>
          <a:xfrm>
            <a:off x="4673600" y="408819"/>
            <a:ext cx="4044949" cy="331051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95959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 with Caption">
  <p:cSld name="Photo with Caption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0"/>
          <p:cNvSpPr/>
          <p:nvPr>
            <p:ph idx="2" type="pic"/>
          </p:nvPr>
        </p:nvSpPr>
        <p:spPr>
          <a:xfrm rot="344365">
            <a:off x="574442" y="515504"/>
            <a:ext cx="7943643" cy="2618480"/>
          </a:xfrm>
          <a:prstGeom prst="rect">
            <a:avLst/>
          </a:prstGeom>
          <a:solidFill>
            <a:srgbClr val="ECECEC"/>
          </a:solidFill>
          <a:ln cap="sq" cmpd="sng" w="1905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85" name="Google Shape;85;p20"/>
          <p:cNvSpPr txBox="1"/>
          <p:nvPr>
            <p:ph idx="1" type="body"/>
          </p:nvPr>
        </p:nvSpPr>
        <p:spPr>
          <a:xfrm>
            <a:off x="516367" y="3364514"/>
            <a:ext cx="8112738" cy="60364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osing Slide - Option 1">
  <p:cSld name="Closing Slide - Option 1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water, computer&#10;&#10;Description automatically generated" id="87" name="Google Shape;87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brick&#10;&#10;Description automatically generated" id="88" name="Google Shape;88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lose up of a logo&#10;&#10;Description automatically generated" id="89" name="Google Shape;89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idx="1" type="body"/>
          </p:nvPr>
        </p:nvSpPr>
        <p:spPr>
          <a:xfrm>
            <a:off x="628650" y="1369219"/>
            <a:ext cx="7886700" cy="26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95959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640753" y="536713"/>
            <a:ext cx="7862400" cy="73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- Option 2">
  <p:cSld name="Title Slide - Option 2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bird&#10;&#10;Description automatically generated" id="91" name="Google Shape;91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bird&#10;&#10;Description automatically generated" id="92" name="Google Shape;92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22"/>
          <p:cNvSpPr txBox="1"/>
          <p:nvPr>
            <p:ph type="title"/>
          </p:nvPr>
        </p:nvSpPr>
        <p:spPr>
          <a:xfrm>
            <a:off x="517530" y="903643"/>
            <a:ext cx="8099696" cy="1433037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b="1" i="0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94" name="Google Shape;94;p22"/>
          <p:cNvSpPr txBox="1"/>
          <p:nvPr>
            <p:ph idx="1" type="body"/>
          </p:nvPr>
        </p:nvSpPr>
        <p:spPr>
          <a:xfrm>
            <a:off x="524436" y="2493323"/>
            <a:ext cx="8078842" cy="112514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osing Slide - Option 2">
  <p:cSld name="Closing Slide - Option 2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screenshot, bird&#10;&#10;Description automatically generated" id="96" name="Google Shape;96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3A5D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close up of a logo&#10;&#10;Description automatically generated" id="98" name="Google Shape;98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3000" y="0"/>
            <a:ext cx="6858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/>
          <p:nvPr>
            <p:ph idx="1" type="body"/>
          </p:nvPr>
        </p:nvSpPr>
        <p:spPr>
          <a:xfrm>
            <a:off x="1143000" y="2701529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95959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" name="Google Shape;20;p4"/>
          <p:cNvSpPr txBox="1"/>
          <p:nvPr>
            <p:ph type="title"/>
          </p:nvPr>
        </p:nvSpPr>
        <p:spPr>
          <a:xfrm>
            <a:off x="1143000" y="1199435"/>
            <a:ext cx="6858000" cy="1433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4100"/>
              <a:buFont typeface="Arial"/>
              <a:buNone/>
              <a:defRPr b="1" i="0" sz="41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 Areas">
  <p:cSld name="Two Content Area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idx="1" type="body"/>
          </p:nvPr>
        </p:nvSpPr>
        <p:spPr>
          <a:xfrm>
            <a:off x="628649" y="1369219"/>
            <a:ext cx="3886200" cy="25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238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95959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629149" y="1369219"/>
            <a:ext cx="3886200" cy="25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238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95959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" name="Google Shape;24;p5"/>
          <p:cNvSpPr txBox="1"/>
          <p:nvPr>
            <p:ph type="title"/>
          </p:nvPr>
        </p:nvSpPr>
        <p:spPr>
          <a:xfrm>
            <a:off x="640753" y="536713"/>
            <a:ext cx="7862400" cy="73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s with Subtitles">
  <p:cSld name="Two Columns with Subtitle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idx="1" type="body"/>
          </p:nvPr>
        </p:nvSpPr>
        <p:spPr>
          <a:xfrm>
            <a:off x="627459" y="1878806"/>
            <a:ext cx="3882600" cy="20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95959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2385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238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238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048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048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048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" name="Google Shape;27;p6"/>
          <p:cNvSpPr txBox="1"/>
          <p:nvPr>
            <p:ph idx="2" type="body"/>
          </p:nvPr>
        </p:nvSpPr>
        <p:spPr>
          <a:xfrm>
            <a:off x="4629150" y="1283622"/>
            <a:ext cx="3889800" cy="594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95959"/>
              </a:buClr>
              <a:buSzPts val="1900"/>
              <a:buFont typeface="Arial"/>
              <a:buNone/>
              <a:defRPr b="1" i="0" sz="19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" name="Google Shape;28;p6"/>
          <p:cNvSpPr txBox="1"/>
          <p:nvPr>
            <p:ph idx="3" type="body"/>
          </p:nvPr>
        </p:nvSpPr>
        <p:spPr>
          <a:xfrm>
            <a:off x="4633879" y="1878806"/>
            <a:ext cx="3885000" cy="20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95959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2385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048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048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048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048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" name="Google Shape;29;p6"/>
          <p:cNvSpPr txBox="1"/>
          <p:nvPr>
            <p:ph idx="4" type="body"/>
          </p:nvPr>
        </p:nvSpPr>
        <p:spPr>
          <a:xfrm>
            <a:off x="627461" y="1284479"/>
            <a:ext cx="3887400" cy="594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95959"/>
              </a:buClr>
              <a:buSzPts val="1900"/>
              <a:buFont typeface="Arial"/>
              <a:buNone/>
              <a:defRPr b="1" i="0" sz="19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" name="Google Shape;30;p6"/>
          <p:cNvSpPr txBox="1"/>
          <p:nvPr>
            <p:ph type="title"/>
          </p:nvPr>
        </p:nvSpPr>
        <p:spPr>
          <a:xfrm>
            <a:off x="640753" y="536713"/>
            <a:ext cx="7862400" cy="73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idx="1" type="body"/>
          </p:nvPr>
        </p:nvSpPr>
        <p:spPr>
          <a:xfrm>
            <a:off x="343288" y="408818"/>
            <a:ext cx="4044900" cy="33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95959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2385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238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238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2385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" name="Google Shape;33;p7"/>
          <p:cNvSpPr txBox="1"/>
          <p:nvPr>
            <p:ph idx="2" type="body"/>
          </p:nvPr>
        </p:nvSpPr>
        <p:spPr>
          <a:xfrm>
            <a:off x="4673600" y="408819"/>
            <a:ext cx="4044900" cy="33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95959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 with Caption">
  <p:cSld name="Photo with Caption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/>
          <p:nvPr>
            <p:ph idx="2" type="pic"/>
          </p:nvPr>
        </p:nvSpPr>
        <p:spPr>
          <a:xfrm rot="344367">
            <a:off x="574422" y="515503"/>
            <a:ext cx="7943622" cy="2618630"/>
          </a:xfrm>
          <a:prstGeom prst="rect">
            <a:avLst/>
          </a:prstGeom>
          <a:solidFill>
            <a:srgbClr val="ECECEC"/>
          </a:solidFill>
          <a:ln cap="sq" cmpd="sng" w="1905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36" name="Google Shape;36;p8"/>
          <p:cNvSpPr txBox="1"/>
          <p:nvPr>
            <p:ph idx="1" type="body"/>
          </p:nvPr>
        </p:nvSpPr>
        <p:spPr>
          <a:xfrm>
            <a:off x="516367" y="3364514"/>
            <a:ext cx="81126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osing Slide - Option 1">
  <p:cSld name="Closing Slide - Option 1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water, computer&#10;&#10;Description automatically generated" id="38" name="Google Shape;38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brick&#10;&#10;Description automatically generated" id="39" name="Google Shape;39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lose up of a logo&#10;&#10;Description automatically generated" id="40" name="Google Shape;40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- Option 2">
  <p:cSld name="Title Slide - Option 2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bird&#10;&#10;Description automatically generated" id="42" name="Google Shape;42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bird&#10;&#10;Description automatically generated" id="43" name="Google Shape;43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10"/>
          <p:cNvSpPr txBox="1"/>
          <p:nvPr>
            <p:ph type="title"/>
          </p:nvPr>
        </p:nvSpPr>
        <p:spPr>
          <a:xfrm>
            <a:off x="517530" y="903643"/>
            <a:ext cx="8099700" cy="1433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b="1" i="0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5" name="Google Shape;45;p10"/>
          <p:cNvSpPr txBox="1"/>
          <p:nvPr>
            <p:ph idx="1" type="body"/>
          </p:nvPr>
        </p:nvSpPr>
        <p:spPr>
          <a:xfrm>
            <a:off x="524436" y="2493323"/>
            <a:ext cx="80787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8.xml"/><Relationship Id="rId10" Type="http://schemas.openxmlformats.org/officeDocument/2006/relationships/slideLayout" Target="../slideLayouts/slideLayout7.xml"/><Relationship Id="rId13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9.xml"/><Relationship Id="rId1" Type="http://schemas.openxmlformats.org/officeDocument/2006/relationships/image" Target="../media/image13.jpg"/><Relationship Id="rId2" Type="http://schemas.openxmlformats.org/officeDocument/2006/relationships/image" Target="../media/image2.jpg"/><Relationship Id="rId3" Type="http://schemas.openxmlformats.org/officeDocument/2006/relationships/image" Target="../media/image8.jpg"/><Relationship Id="rId4" Type="http://schemas.openxmlformats.org/officeDocument/2006/relationships/slideLayout" Target="../slideLayouts/slideLayout1.xml"/><Relationship Id="rId9" Type="http://schemas.openxmlformats.org/officeDocument/2006/relationships/slideLayout" Target="../slideLayouts/slideLayout6.xml"/><Relationship Id="rId15" Type="http://schemas.openxmlformats.org/officeDocument/2006/relationships/theme" Target="../theme/theme2.xml"/><Relationship Id="rId14" Type="http://schemas.openxmlformats.org/officeDocument/2006/relationships/slideLayout" Target="../slideLayouts/slideLayout1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18.xml"/><Relationship Id="rId13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0.xml"/><Relationship Id="rId1" Type="http://schemas.openxmlformats.org/officeDocument/2006/relationships/image" Target="../media/image13.jpg"/><Relationship Id="rId2" Type="http://schemas.openxmlformats.org/officeDocument/2006/relationships/image" Target="../media/image2.jpg"/><Relationship Id="rId3" Type="http://schemas.openxmlformats.org/officeDocument/2006/relationships/image" Target="../media/image8.jpg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5.xml"/><Relationship Id="rId8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screenshot&#10;&#10;Description automatically generated"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lose up of a logo&#10;&#10;Description automatically generated" id="7" name="Google Shape;7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lose up of a logo&#10;&#10;Description automatically generated" id="8" name="Google Shape;8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4"/>
    <p:sldLayoutId id="2147483649" r:id="rId5"/>
    <p:sldLayoutId id="2147483650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screenshot&#10;&#10;Description automatically generated" id="55" name="Google Shape;55;p1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lose up of a logo&#10;&#10;Description automatically generated" id="56" name="Google Shape;56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lose up of a logo&#10;&#10;Description automatically generated" id="57" name="Google Shape;57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4"/>
    <p:sldLayoutId id="2147483660" r:id="rId5"/>
    <p:sldLayoutId id="2147483661" r:id="rId6"/>
    <p:sldLayoutId id="2147483662" r:id="rId7"/>
    <p:sldLayoutId id="2147483663" r:id="rId8"/>
    <p:sldLayoutId id="2147483664" r:id="rId9"/>
    <p:sldLayoutId id="2147483665" r:id="rId10"/>
    <p:sldLayoutId id="2147483666" r:id="rId11"/>
    <p:sldLayoutId id="2147483667" r:id="rId12"/>
    <p:sldLayoutId id="2147483668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4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6.png"/><Relationship Id="rId4" Type="http://schemas.openxmlformats.org/officeDocument/2006/relationships/image" Target="../media/image3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4"/>
          <p:cNvSpPr txBox="1"/>
          <p:nvPr>
            <p:ph type="ctrTitle"/>
          </p:nvPr>
        </p:nvSpPr>
        <p:spPr>
          <a:xfrm>
            <a:off x="3488401" y="621220"/>
            <a:ext cx="5019000" cy="8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Machine Learning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04" name="Google Shape;104;p24"/>
          <p:cNvSpPr txBox="1"/>
          <p:nvPr>
            <p:ph idx="1" type="subTitle"/>
          </p:nvPr>
        </p:nvSpPr>
        <p:spPr>
          <a:xfrm>
            <a:off x="3488400" y="2290650"/>
            <a:ext cx="3623400" cy="17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/>
              <a:t>Team Visionaries: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Hetkumar Patel,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Chaitanya Movva,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Vijay Vanapalli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0CECE"/>
              </a:buClr>
              <a:buSzPts val="2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3"/>
          <p:cNvSpPr txBox="1"/>
          <p:nvPr>
            <p:ph type="title"/>
          </p:nvPr>
        </p:nvSpPr>
        <p:spPr>
          <a:xfrm>
            <a:off x="640803" y="-12"/>
            <a:ext cx="7862400" cy="731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Visualizing images with labels from dataset</a:t>
            </a:r>
            <a:endParaRPr sz="2100"/>
          </a:p>
        </p:txBody>
      </p:sp>
      <p:pic>
        <p:nvPicPr>
          <p:cNvPr id="163" name="Google Shape;16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7213" y="668250"/>
            <a:ext cx="6689577" cy="3417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4"/>
          <p:cNvSpPr txBox="1"/>
          <p:nvPr>
            <p:ph idx="1" type="body"/>
          </p:nvPr>
        </p:nvSpPr>
        <p:spPr>
          <a:xfrm>
            <a:off x="5886750" y="1268850"/>
            <a:ext cx="3141000" cy="26058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Class Imbalance visible</a:t>
            </a:r>
            <a:endParaRPr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Drastic difference between minority and majority class even after dropping No Findings</a:t>
            </a:r>
            <a:endParaRPr/>
          </a:p>
        </p:txBody>
      </p:sp>
      <p:sp>
        <p:nvSpPr>
          <p:cNvPr id="169" name="Google Shape;169;p34"/>
          <p:cNvSpPr txBox="1"/>
          <p:nvPr>
            <p:ph type="title"/>
          </p:nvPr>
        </p:nvSpPr>
        <p:spPr>
          <a:xfrm>
            <a:off x="640803" y="467063"/>
            <a:ext cx="7862400" cy="731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 Distribution </a:t>
            </a:r>
            <a:endParaRPr/>
          </a:p>
        </p:txBody>
      </p:sp>
      <p:pic>
        <p:nvPicPr>
          <p:cNvPr id="170" name="Google Shape;17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3323" y="1198475"/>
            <a:ext cx="5263425" cy="3631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5"/>
          <p:cNvSpPr txBox="1"/>
          <p:nvPr>
            <p:ph idx="1" type="body"/>
          </p:nvPr>
        </p:nvSpPr>
        <p:spPr>
          <a:xfrm>
            <a:off x="628650" y="1369219"/>
            <a:ext cx="7886700" cy="26058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35"/>
          <p:cNvSpPr txBox="1"/>
          <p:nvPr>
            <p:ph type="title"/>
          </p:nvPr>
        </p:nvSpPr>
        <p:spPr>
          <a:xfrm>
            <a:off x="640753" y="536713"/>
            <a:ext cx="7862400" cy="731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Visualization after Oversampling on Minority classes</a:t>
            </a:r>
            <a:endParaRPr sz="2300"/>
          </a:p>
        </p:txBody>
      </p:sp>
      <p:pic>
        <p:nvPicPr>
          <p:cNvPr id="177" name="Google Shape;17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6564" y="1317913"/>
            <a:ext cx="8222936" cy="2708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6"/>
          <p:cNvSpPr txBox="1"/>
          <p:nvPr>
            <p:ph idx="1" type="body"/>
          </p:nvPr>
        </p:nvSpPr>
        <p:spPr>
          <a:xfrm>
            <a:off x="628650" y="1369219"/>
            <a:ext cx="7886700" cy="26058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36"/>
          <p:cNvSpPr txBox="1"/>
          <p:nvPr>
            <p:ph type="title"/>
          </p:nvPr>
        </p:nvSpPr>
        <p:spPr>
          <a:xfrm>
            <a:off x="640753" y="536713"/>
            <a:ext cx="7862400" cy="731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Split</a:t>
            </a:r>
            <a:r>
              <a:rPr lang="en"/>
              <a:t> after Oversampling </a:t>
            </a:r>
            <a:endParaRPr/>
          </a:p>
        </p:txBody>
      </p:sp>
      <p:pic>
        <p:nvPicPr>
          <p:cNvPr id="184" name="Google Shape;18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100" y="1143503"/>
            <a:ext cx="8515352" cy="29803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7"/>
          <p:cNvSpPr txBox="1"/>
          <p:nvPr>
            <p:ph idx="1" type="body"/>
          </p:nvPr>
        </p:nvSpPr>
        <p:spPr>
          <a:xfrm>
            <a:off x="628650" y="2700222"/>
            <a:ext cx="7886700" cy="13758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900"/>
              <a:t>Age, Gender, View Position, Follow up visits are irrelevant to image classification </a:t>
            </a:r>
            <a:endParaRPr sz="1900"/>
          </a:p>
        </p:txBody>
      </p:sp>
      <p:sp>
        <p:nvSpPr>
          <p:cNvPr id="190" name="Google Shape;190;p37"/>
          <p:cNvSpPr txBox="1"/>
          <p:nvPr>
            <p:ph type="title"/>
          </p:nvPr>
        </p:nvSpPr>
        <p:spPr>
          <a:xfrm>
            <a:off x="640753" y="536713"/>
            <a:ext cx="7862400" cy="731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Raw Dataset </a:t>
            </a:r>
            <a:endParaRPr/>
          </a:p>
        </p:txBody>
      </p:sp>
      <p:pic>
        <p:nvPicPr>
          <p:cNvPr id="191" name="Google Shape;19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775" y="1369225"/>
            <a:ext cx="7994474" cy="122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8"/>
          <p:cNvSpPr txBox="1"/>
          <p:nvPr>
            <p:ph idx="1" type="body"/>
          </p:nvPr>
        </p:nvSpPr>
        <p:spPr>
          <a:xfrm>
            <a:off x="524150" y="1473719"/>
            <a:ext cx="7886700" cy="26058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38"/>
          <p:cNvSpPr txBox="1"/>
          <p:nvPr>
            <p:ph type="title"/>
          </p:nvPr>
        </p:nvSpPr>
        <p:spPr>
          <a:xfrm>
            <a:off x="640753" y="536713"/>
            <a:ext cx="7862400" cy="731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Processed Dataframe for Training </a:t>
            </a:r>
            <a:endParaRPr sz="2800"/>
          </a:p>
        </p:txBody>
      </p:sp>
      <p:pic>
        <p:nvPicPr>
          <p:cNvPr id="198" name="Google Shape;19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925" y="1358050"/>
            <a:ext cx="8527150" cy="2427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9"/>
          <p:cNvSpPr txBox="1"/>
          <p:nvPr>
            <p:ph idx="1" type="body"/>
          </p:nvPr>
        </p:nvSpPr>
        <p:spPr>
          <a:xfrm>
            <a:off x="628650" y="1369219"/>
            <a:ext cx="7886700" cy="26058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Utilizing</a:t>
            </a:r>
            <a:r>
              <a:rPr lang="en"/>
              <a:t> only images and labels for Multi-label classification of diseases</a:t>
            </a:r>
            <a:endParaRPr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Age, Gender, View Position do not factor into disease prediction in the images</a:t>
            </a:r>
            <a:endParaRPr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Removed bad labels in correlation with another dataset that </a:t>
            </a:r>
            <a:r>
              <a:rPr lang="en"/>
              <a:t>directly</a:t>
            </a:r>
            <a:r>
              <a:rPr lang="en"/>
              <a:t> maps to the NIH dataset. </a:t>
            </a:r>
            <a:endParaRPr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Removed ‘No Findings’ due to heavy skew in data as observed earlier </a:t>
            </a:r>
            <a:endParaRPr/>
          </a:p>
        </p:txBody>
      </p:sp>
      <p:sp>
        <p:nvSpPr>
          <p:cNvPr id="204" name="Google Shape;204;p39"/>
          <p:cNvSpPr txBox="1"/>
          <p:nvPr>
            <p:ph type="title"/>
          </p:nvPr>
        </p:nvSpPr>
        <p:spPr>
          <a:xfrm>
            <a:off x="640753" y="536713"/>
            <a:ext cx="7862400" cy="731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Preprocessing - I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40"/>
          <p:cNvSpPr txBox="1"/>
          <p:nvPr>
            <p:ph idx="1" type="body"/>
          </p:nvPr>
        </p:nvSpPr>
        <p:spPr>
          <a:xfrm>
            <a:off x="628650" y="1268844"/>
            <a:ext cx="7886700" cy="26058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Avoided Explicit Encoding in ‘Disease Label’ by splitting into multiple features dedicated to each disease</a:t>
            </a:r>
            <a:endParaRPr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Conditional </a:t>
            </a:r>
            <a:r>
              <a:rPr lang="en"/>
              <a:t>Oversampling</a:t>
            </a:r>
            <a:r>
              <a:rPr lang="en"/>
              <a:t> on </a:t>
            </a:r>
            <a:r>
              <a:rPr lang="en"/>
              <a:t>minority</a:t>
            </a:r>
            <a:r>
              <a:rPr lang="en"/>
              <a:t> classes: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Computing the count of minority classes 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Calculate deficit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Append resampled instances 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Randomly Shuffle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Why not SMOTE? </a:t>
            </a:r>
            <a:endParaRPr/>
          </a:p>
          <a:p>
            <a:pPr indent="-323850" lvl="2" marL="1371600" rtl="0" algn="l">
              <a:spcBef>
                <a:spcPts val="0"/>
              </a:spcBef>
              <a:spcAft>
                <a:spcPts val="0"/>
              </a:spcAft>
              <a:buSzPts val="1500"/>
              <a:buChar char="■"/>
            </a:pPr>
            <a:r>
              <a:rPr lang="en"/>
              <a:t>Effective only for Numerical and categorical data, not image data </a:t>
            </a:r>
            <a:endParaRPr/>
          </a:p>
          <a:p>
            <a:pPr indent="0" lvl="0" marL="13716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40"/>
          <p:cNvSpPr txBox="1"/>
          <p:nvPr>
            <p:ph type="title"/>
          </p:nvPr>
        </p:nvSpPr>
        <p:spPr>
          <a:xfrm>
            <a:off x="640753" y="536713"/>
            <a:ext cx="7862400" cy="731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Preprocessing - II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41"/>
          <p:cNvSpPr txBox="1"/>
          <p:nvPr>
            <p:ph idx="1" type="body"/>
          </p:nvPr>
        </p:nvSpPr>
        <p:spPr>
          <a:xfrm>
            <a:off x="628650" y="1369219"/>
            <a:ext cx="7886700" cy="26058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Image Transformations 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Resize inputs to 256 x 256 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RandomCrop 224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RandomHorizontalFlip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transforms.ToTensor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transforms.Normalize </a:t>
            </a:r>
            <a:endParaRPr/>
          </a:p>
        </p:txBody>
      </p:sp>
      <p:sp>
        <p:nvSpPr>
          <p:cNvPr id="216" name="Google Shape;216;p41"/>
          <p:cNvSpPr txBox="1"/>
          <p:nvPr>
            <p:ph type="title"/>
          </p:nvPr>
        </p:nvSpPr>
        <p:spPr>
          <a:xfrm>
            <a:off x="640753" y="536713"/>
            <a:ext cx="7862400" cy="731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Preprocessing </a:t>
            </a:r>
            <a:r>
              <a:rPr lang="en"/>
              <a:t>- III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2"/>
          <p:cNvSpPr txBox="1"/>
          <p:nvPr>
            <p:ph idx="1" type="body"/>
          </p:nvPr>
        </p:nvSpPr>
        <p:spPr>
          <a:xfrm>
            <a:off x="3840275" y="1369225"/>
            <a:ext cx="4675200" cy="26058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Can gain inference on images for evaluation metrics from each model to determine disease</a:t>
            </a:r>
            <a:endParaRPr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Can implement a threshold depending on distribution or performance to classify with confidence </a:t>
            </a:r>
            <a:endParaRPr/>
          </a:p>
        </p:txBody>
      </p:sp>
      <p:sp>
        <p:nvSpPr>
          <p:cNvPr id="222" name="Google Shape;222;p42"/>
          <p:cNvSpPr txBox="1"/>
          <p:nvPr>
            <p:ph type="title"/>
          </p:nvPr>
        </p:nvSpPr>
        <p:spPr>
          <a:xfrm>
            <a:off x="640803" y="395838"/>
            <a:ext cx="7862400" cy="731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Getting Model Inference on a few Images</a:t>
            </a:r>
            <a:endParaRPr/>
          </a:p>
        </p:txBody>
      </p:sp>
      <p:pic>
        <p:nvPicPr>
          <p:cNvPr id="223" name="Google Shape;22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0800" y="1085600"/>
            <a:ext cx="3104301" cy="303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5"/>
          <p:cNvSpPr txBox="1"/>
          <p:nvPr>
            <p:ph idx="1" type="body"/>
          </p:nvPr>
        </p:nvSpPr>
        <p:spPr>
          <a:xfrm>
            <a:off x="454475" y="1268806"/>
            <a:ext cx="7886700" cy="26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30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Our Project aims to automate various diseases and tumor diagnosis using deep learning, specifically CNNs, to interpret chest X-rays accurately. In particular, it focuses on lung cancer using public datasets.</a:t>
            </a:r>
            <a:endParaRPr sz="1600"/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We utilize the NIH Clinical Center dataset comprising 100,000 annotated chest X-ray images for training and validation, but subset to 5000 images due to device compute constraints</a:t>
            </a:r>
            <a:endParaRPr sz="1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The objective to solve is a Multi-label </a:t>
            </a:r>
            <a:r>
              <a:rPr lang="en" sz="1600"/>
              <a:t>classification</a:t>
            </a:r>
            <a:r>
              <a:rPr lang="en" sz="1600"/>
              <a:t> </a:t>
            </a:r>
            <a:r>
              <a:rPr lang="en" sz="1600"/>
              <a:t>problem</a:t>
            </a:r>
            <a:r>
              <a:rPr lang="en" sz="1600"/>
              <a:t> where each Lung X-ray can be classified as one of the following diseases/conditions:</a:t>
            </a:r>
            <a:endParaRPr sz="1600"/>
          </a:p>
          <a:p>
            <a:pPr indent="45720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'Cardiomegaly'</a:t>
            </a:r>
            <a:r>
              <a:rPr lang="en" sz="9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95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'Emphysema'</a:t>
            </a:r>
            <a:r>
              <a:rPr lang="en" sz="9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95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'Effusion'</a:t>
            </a:r>
            <a:r>
              <a:rPr lang="en" sz="9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95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'No Finding'</a:t>
            </a:r>
            <a:r>
              <a:rPr lang="en" sz="9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95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'Hernia'</a:t>
            </a:r>
            <a:r>
              <a:rPr lang="en" sz="9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9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	 </a:t>
            </a:r>
            <a:r>
              <a:rPr lang="en" sz="95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'Infiltration'</a:t>
            </a:r>
            <a:r>
              <a:rPr lang="en" sz="9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95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'Mass'</a:t>
            </a:r>
            <a:r>
              <a:rPr lang="en" sz="9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95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'Nodule'</a:t>
            </a:r>
            <a:r>
              <a:rPr lang="en" sz="9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95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'Atelectasis'</a:t>
            </a:r>
            <a:r>
              <a:rPr lang="en" sz="9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95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'Pneumothorax'</a:t>
            </a:r>
            <a:r>
              <a:rPr lang="en" sz="9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9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	</a:t>
            </a:r>
            <a:r>
              <a:rPr lang="en" sz="95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'Pleural_Thickening'</a:t>
            </a:r>
            <a:r>
              <a:rPr lang="en" sz="9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95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'Pneumonia'</a:t>
            </a:r>
            <a:r>
              <a:rPr lang="en" sz="9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95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'Fibrosis'</a:t>
            </a:r>
            <a:r>
              <a:rPr lang="en" sz="9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95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'Edema'</a:t>
            </a:r>
            <a:r>
              <a:rPr lang="en" sz="9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95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'Consolidation'</a:t>
            </a:r>
            <a:endParaRPr sz="950">
              <a:solidFill>
                <a:srgbClr val="A31515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10" name="Google Shape;110;p25"/>
          <p:cNvSpPr txBox="1"/>
          <p:nvPr>
            <p:ph type="title"/>
          </p:nvPr>
        </p:nvSpPr>
        <p:spPr>
          <a:xfrm>
            <a:off x="640753" y="536713"/>
            <a:ext cx="7862495" cy="731303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Arial"/>
              <a:buNone/>
            </a:pPr>
            <a:r>
              <a:rPr lang="en" sz="2800"/>
              <a:t>Project Objective</a:t>
            </a:r>
            <a:endParaRPr sz="28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3"/>
          <p:cNvSpPr txBox="1"/>
          <p:nvPr>
            <p:ph type="title"/>
          </p:nvPr>
        </p:nvSpPr>
        <p:spPr>
          <a:xfrm>
            <a:off x="320775" y="263725"/>
            <a:ext cx="1504800" cy="3498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/>
              <a:t>Training vs Validation Accuracy </a:t>
            </a:r>
            <a:endParaRPr sz="13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/>
          </a:p>
        </p:txBody>
      </p:sp>
      <p:pic>
        <p:nvPicPr>
          <p:cNvPr id="229" name="Google Shape;22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6432" y="23200"/>
            <a:ext cx="4186500" cy="4104650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43"/>
          <p:cNvSpPr txBox="1"/>
          <p:nvPr/>
        </p:nvSpPr>
        <p:spPr>
          <a:xfrm>
            <a:off x="6182925" y="410125"/>
            <a:ext cx="2592000" cy="3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43"/>
          <p:cNvSpPr txBox="1"/>
          <p:nvPr/>
        </p:nvSpPr>
        <p:spPr>
          <a:xfrm>
            <a:off x="6170325" y="410125"/>
            <a:ext cx="2604600" cy="36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Final Validation Accuracy for </a:t>
            </a:r>
            <a:r>
              <a:rPr b="1" lang="en" sz="900"/>
              <a:t>densenet121</a:t>
            </a:r>
            <a:r>
              <a:rPr lang="en" sz="900"/>
              <a:t>: 0.956901526677509</a:t>
            </a:r>
            <a:endParaRPr sz="9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Train Acc: 0.96</a:t>
            </a:r>
            <a:endParaRPr sz="9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Final Validation Accuracy for </a:t>
            </a:r>
            <a:r>
              <a:rPr b="1" lang="en" sz="900"/>
              <a:t>vgg16</a:t>
            </a:r>
            <a:r>
              <a:rPr lang="en" sz="900"/>
              <a:t>: 0.8891453753737999</a:t>
            </a:r>
            <a:endParaRPr sz="9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Train Acc: 0.89</a:t>
            </a:r>
            <a:endParaRPr sz="9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Final Validation Accuracy for </a:t>
            </a:r>
            <a:r>
              <a:rPr b="1" lang="en" sz="900"/>
              <a:t>resnet50</a:t>
            </a:r>
            <a:r>
              <a:rPr lang="en" sz="900"/>
              <a:t>: 0.926708986936677</a:t>
            </a:r>
            <a:endParaRPr sz="9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Train Acc: 0.92</a:t>
            </a:r>
            <a:endParaRPr sz="9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44"/>
          <p:cNvSpPr txBox="1"/>
          <p:nvPr>
            <p:ph idx="1" type="body"/>
          </p:nvPr>
        </p:nvSpPr>
        <p:spPr>
          <a:xfrm>
            <a:off x="628650" y="1369219"/>
            <a:ext cx="7886700" cy="26058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44"/>
          <p:cNvSpPr txBox="1"/>
          <p:nvPr>
            <p:ph type="title"/>
          </p:nvPr>
        </p:nvSpPr>
        <p:spPr>
          <a:xfrm>
            <a:off x="640753" y="536713"/>
            <a:ext cx="7862400" cy="731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Mean AUC Scores </a:t>
            </a:r>
            <a:endParaRPr/>
          </a:p>
        </p:txBody>
      </p:sp>
      <p:pic>
        <p:nvPicPr>
          <p:cNvPr id="238" name="Google Shape;23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1225" y="1369228"/>
            <a:ext cx="7253900" cy="254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5"/>
          <p:cNvSpPr txBox="1"/>
          <p:nvPr>
            <p:ph idx="1" type="body"/>
          </p:nvPr>
        </p:nvSpPr>
        <p:spPr>
          <a:xfrm>
            <a:off x="628650" y="1369219"/>
            <a:ext cx="7886700" cy="26058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45"/>
          <p:cNvSpPr txBox="1"/>
          <p:nvPr>
            <p:ph type="title"/>
          </p:nvPr>
        </p:nvSpPr>
        <p:spPr>
          <a:xfrm>
            <a:off x="640753" y="536713"/>
            <a:ext cx="7862400" cy="731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 Loss across all the Models </a:t>
            </a:r>
            <a:endParaRPr/>
          </a:p>
        </p:txBody>
      </p:sp>
      <p:pic>
        <p:nvPicPr>
          <p:cNvPr id="245" name="Google Shape;245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3000" y="1343613"/>
            <a:ext cx="8127375" cy="2657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6"/>
          <p:cNvSpPr txBox="1"/>
          <p:nvPr>
            <p:ph type="title"/>
          </p:nvPr>
        </p:nvSpPr>
        <p:spPr>
          <a:xfrm>
            <a:off x="552627" y="504723"/>
            <a:ext cx="2742900" cy="35865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F1-Score, Precision and Recall across all Models </a:t>
            </a:r>
            <a:endParaRPr/>
          </a:p>
        </p:txBody>
      </p:sp>
      <p:pic>
        <p:nvPicPr>
          <p:cNvPr id="251" name="Google Shape;251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19313" y="-48075"/>
            <a:ext cx="4983825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7"/>
          <p:cNvSpPr txBox="1"/>
          <p:nvPr>
            <p:ph idx="1" type="body"/>
          </p:nvPr>
        </p:nvSpPr>
        <p:spPr>
          <a:xfrm>
            <a:off x="628650" y="1369219"/>
            <a:ext cx="7886700" cy="26058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Could look into more complex neural network architectures to beat baseline DenseNet scores</a:t>
            </a:r>
            <a:endParaRPr/>
          </a:p>
          <a:p>
            <a:pPr indent="0" lvl="0" marL="4572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Look into Hyper </a:t>
            </a:r>
            <a:r>
              <a:rPr lang="en"/>
              <a:t>parameter</a:t>
            </a:r>
            <a:r>
              <a:rPr lang="en"/>
              <a:t> tuning for VIT </a:t>
            </a:r>
            <a:endParaRPr/>
          </a:p>
          <a:p>
            <a:pPr indent="0" lvl="0" marL="4572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Could look into Grad-CAM (Activation Mapping) per model, but need to identify key layers for each model</a:t>
            </a:r>
            <a:endParaRPr/>
          </a:p>
          <a:p>
            <a:pPr indent="0" lvl="0" marL="4572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47"/>
          <p:cNvSpPr txBox="1"/>
          <p:nvPr>
            <p:ph type="title"/>
          </p:nvPr>
        </p:nvSpPr>
        <p:spPr>
          <a:xfrm>
            <a:off x="640753" y="536713"/>
            <a:ext cx="7862400" cy="731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 and areas to expand on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6"/>
          <p:cNvSpPr txBox="1"/>
          <p:nvPr>
            <p:ph type="title"/>
          </p:nvPr>
        </p:nvSpPr>
        <p:spPr>
          <a:xfrm>
            <a:off x="640750" y="536722"/>
            <a:ext cx="7876200" cy="5358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</a:t>
            </a:r>
            <a:r>
              <a:rPr lang="en"/>
              <a:t>istribution plot on Follow-up Visits</a:t>
            </a:r>
            <a:endParaRPr/>
          </a:p>
        </p:txBody>
      </p:sp>
      <p:pic>
        <p:nvPicPr>
          <p:cNvPr id="116" name="Google Shape;11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6375" y="1186963"/>
            <a:ext cx="4384950" cy="2769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7"/>
          <p:cNvSpPr txBox="1"/>
          <p:nvPr>
            <p:ph type="title"/>
          </p:nvPr>
        </p:nvSpPr>
        <p:spPr>
          <a:xfrm>
            <a:off x="640750" y="536722"/>
            <a:ext cx="7876200" cy="5358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Distribution plot on Patient Gender</a:t>
            </a:r>
            <a:endParaRPr/>
          </a:p>
        </p:txBody>
      </p:sp>
      <p:pic>
        <p:nvPicPr>
          <p:cNvPr id="122" name="Google Shape;12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0875" y="1164225"/>
            <a:ext cx="4262252" cy="2815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8"/>
          <p:cNvSpPr txBox="1"/>
          <p:nvPr>
            <p:ph type="title"/>
          </p:nvPr>
        </p:nvSpPr>
        <p:spPr>
          <a:xfrm>
            <a:off x="640750" y="536722"/>
            <a:ext cx="7876200" cy="5358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</a:t>
            </a:r>
            <a:r>
              <a:rPr lang="en"/>
              <a:t>istribution plot on View Position</a:t>
            </a:r>
            <a:endParaRPr/>
          </a:p>
        </p:txBody>
      </p:sp>
      <p:pic>
        <p:nvPicPr>
          <p:cNvPr id="128" name="Google Shape;12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3475" y="1146025"/>
            <a:ext cx="4317401" cy="2851451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8"/>
          <p:cNvSpPr txBox="1"/>
          <p:nvPr>
            <p:ph idx="1" type="body"/>
          </p:nvPr>
        </p:nvSpPr>
        <p:spPr>
          <a:xfrm>
            <a:off x="6157375" y="2062950"/>
            <a:ext cx="2474100" cy="6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238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PA (Posteroanterior)</a:t>
            </a:r>
            <a:endParaRPr sz="1500"/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AP (Anteroposterior)</a:t>
            </a:r>
            <a:endParaRPr sz="15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9"/>
          <p:cNvSpPr txBox="1"/>
          <p:nvPr>
            <p:ph idx="1" type="body"/>
          </p:nvPr>
        </p:nvSpPr>
        <p:spPr>
          <a:xfrm>
            <a:off x="334425" y="1324950"/>
            <a:ext cx="4175700" cy="24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175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VGG16 classifies chest X-rays into normal, pneumonia, cardiomegaly; automates diagnosis.</a:t>
            </a:r>
            <a:endParaRPr sz="1400"/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VGG16 extracts features for hybrid models, </a:t>
            </a:r>
            <a:r>
              <a:rPr lang="en" sz="1400"/>
              <a:t>enhancing</a:t>
            </a:r>
            <a:r>
              <a:rPr lang="en" sz="1400"/>
              <a:t> disease identification and classification accuracy.</a:t>
            </a:r>
            <a:endParaRPr sz="1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Pre-trained VGG16 on chest X-rays using learned features adapts on image classification, thereby improving performance even on relatively small dataset.</a:t>
            </a:r>
            <a:endParaRPr sz="1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35" name="Google Shape;135;p29"/>
          <p:cNvSpPr txBox="1"/>
          <p:nvPr>
            <p:ph type="title"/>
          </p:nvPr>
        </p:nvSpPr>
        <p:spPr>
          <a:xfrm>
            <a:off x="640803" y="452713"/>
            <a:ext cx="7862400" cy="73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Arial"/>
              <a:buNone/>
            </a:pPr>
            <a:r>
              <a:rPr lang="en"/>
              <a:t>Model: </a:t>
            </a:r>
            <a:r>
              <a:rPr lang="en"/>
              <a:t>VGG16 (Baseline)</a:t>
            </a:r>
            <a:endParaRPr/>
          </a:p>
        </p:txBody>
      </p:sp>
      <p:pic>
        <p:nvPicPr>
          <p:cNvPr id="136" name="Google Shape;13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0025" y="1086801"/>
            <a:ext cx="4389949" cy="2797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0"/>
          <p:cNvSpPr txBox="1"/>
          <p:nvPr>
            <p:ph idx="1" type="body"/>
          </p:nvPr>
        </p:nvSpPr>
        <p:spPr>
          <a:xfrm>
            <a:off x="140700" y="1163850"/>
            <a:ext cx="4202400" cy="25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238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ResNet50, know for its “residual blocks,” trains deep networks effectively without gradient issues, excelling in tasks requiring both accuracy and efficiency.</a:t>
            </a:r>
            <a:endParaRPr sz="1500"/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Provides a balance between depth and performance by utilizing residual connections, thus high performance with relatively lower complexity.</a:t>
            </a:r>
            <a:endParaRPr sz="1500"/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Widely used due to its robustness and its ability to maintain performance across different domains, </a:t>
            </a:r>
            <a:r>
              <a:rPr lang="en" sz="1500"/>
              <a:t>especially</a:t>
            </a:r>
            <a:r>
              <a:rPr lang="en" sz="1500"/>
              <a:t> medical image analysis.</a:t>
            </a:r>
            <a:endParaRPr sz="15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142" name="Google Shape;142;p30"/>
          <p:cNvSpPr txBox="1"/>
          <p:nvPr>
            <p:ph type="title"/>
          </p:nvPr>
        </p:nvSpPr>
        <p:spPr>
          <a:xfrm>
            <a:off x="640803" y="432438"/>
            <a:ext cx="7862400" cy="73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Arial"/>
              <a:buNone/>
            </a:pPr>
            <a:r>
              <a:rPr lang="en"/>
              <a:t>Model: </a:t>
            </a:r>
            <a:r>
              <a:rPr lang="en"/>
              <a:t>ResNet50</a:t>
            </a:r>
            <a:endParaRPr/>
          </a:p>
        </p:txBody>
      </p:sp>
      <p:pic>
        <p:nvPicPr>
          <p:cNvPr id="143" name="Google Shape;143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43150" y="1448897"/>
            <a:ext cx="4616401" cy="1911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1"/>
          <p:cNvSpPr txBox="1"/>
          <p:nvPr>
            <p:ph idx="1" type="body"/>
          </p:nvPr>
        </p:nvSpPr>
        <p:spPr>
          <a:xfrm>
            <a:off x="292250" y="1181900"/>
            <a:ext cx="4431600" cy="24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238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DenseNet-121; know for its efficiency in feature utilization due to its densely connected layers, reducing gradient problem, and improves feature propagation.</a:t>
            </a:r>
            <a:endParaRPr sz="1500"/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Prevents overfitting by reusing features, ensuring it generalizes well to new, unseen images, crucial for medical tasks.</a:t>
            </a:r>
            <a:endParaRPr sz="15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It has been used in real projects like CheXNet Localization, showing it's effective in practical situations.</a:t>
            </a:r>
            <a:endParaRPr sz="15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149" name="Google Shape;149;p31"/>
          <p:cNvSpPr txBox="1"/>
          <p:nvPr>
            <p:ph type="title"/>
          </p:nvPr>
        </p:nvSpPr>
        <p:spPr>
          <a:xfrm>
            <a:off x="640803" y="374438"/>
            <a:ext cx="7862400" cy="73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Arial"/>
              <a:buNone/>
            </a:pPr>
            <a:r>
              <a:rPr lang="en"/>
              <a:t>Model: DenseNet-121 </a:t>
            </a:r>
            <a:endParaRPr/>
          </a:p>
        </p:txBody>
      </p:sp>
      <p:pic>
        <p:nvPicPr>
          <p:cNvPr id="150" name="Google Shape;15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8325" y="858038"/>
            <a:ext cx="4127550" cy="31413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2"/>
          <p:cNvSpPr txBox="1"/>
          <p:nvPr>
            <p:ph idx="1" type="body"/>
          </p:nvPr>
        </p:nvSpPr>
        <p:spPr>
          <a:xfrm>
            <a:off x="136650" y="1257300"/>
            <a:ext cx="4684500" cy="2628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238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ViT</a:t>
            </a:r>
            <a:r>
              <a:rPr lang="en" sz="1500"/>
              <a:t> base patch 16-224-in21k: utilizes a transformer-based architecture applying self-attention mechanisms, making it highly effective for complex image recognition tasks.</a:t>
            </a:r>
            <a:endParaRPr sz="1500"/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Unlike older models, VIT works well with lots of data, making it useful for big datasets.</a:t>
            </a:r>
            <a:endParaRPr sz="1500"/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It's great for tasks where understanding the whole image is important, like recognizing objects in complex scenes.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156" name="Google Shape;156;p32"/>
          <p:cNvSpPr txBox="1"/>
          <p:nvPr>
            <p:ph type="title"/>
          </p:nvPr>
        </p:nvSpPr>
        <p:spPr>
          <a:xfrm>
            <a:off x="640803" y="453288"/>
            <a:ext cx="7862400" cy="73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Arial"/>
              <a:buNone/>
            </a:pPr>
            <a:r>
              <a:rPr lang="en"/>
              <a:t>Model: </a:t>
            </a:r>
            <a:r>
              <a:rPr lang="en"/>
              <a:t>VisionTransformer_224</a:t>
            </a:r>
            <a:endParaRPr/>
          </a:p>
        </p:txBody>
      </p:sp>
      <p:pic>
        <p:nvPicPr>
          <p:cNvPr id="157" name="Google Shape;15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6675" y="1486800"/>
            <a:ext cx="4297876" cy="2169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